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89" r:id="rId2"/>
    <p:sldId id="290" r:id="rId3"/>
    <p:sldId id="271" r:id="rId4"/>
    <p:sldId id="277" r:id="rId5"/>
    <p:sldId id="278" r:id="rId6"/>
    <p:sldId id="279" r:id="rId7"/>
    <p:sldId id="293" r:id="rId8"/>
    <p:sldId id="29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99"/>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228" autoAdjust="0"/>
    <p:restoredTop sz="94660"/>
  </p:normalViewPr>
  <p:slideViewPr>
    <p:cSldViewPr>
      <p:cViewPr varScale="1">
        <p:scale>
          <a:sx n="74" d="100"/>
          <a:sy n="74" d="100"/>
        </p:scale>
        <p:origin x="-978"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4/7/2020</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4/7/2020</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4/7/2020</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4/7/2020</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4/7/2020</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4/7/2020</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4/7/2020</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Email-priyamvadapreet@gmail.com" TargetMode="External"/><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hyperlink" Target="https://en.wikipedia.org/wiki/Moral_development" TargetMode="External"/><Relationship Id="rId2" Type="http://schemas.openxmlformats.org/officeDocument/2006/relationships/hyperlink" Target="https://en.wikipedia.org/wiki/Jean_Piag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1"/>
          <p:cNvSpPr txBox="1">
            <a:spLocks noChangeArrowheads="1"/>
          </p:cNvSpPr>
          <p:nvPr/>
        </p:nvSpPr>
        <p:spPr bwMode="auto">
          <a:xfrm>
            <a:off x="304800" y="0"/>
            <a:ext cx="8686800" cy="1200329"/>
          </a:xfrm>
          <a:prstGeom prst="rect">
            <a:avLst/>
          </a:prstGeom>
          <a:noFill/>
          <a:ln w="9525">
            <a:noFill/>
            <a:miter lim="800000"/>
            <a:headEnd/>
            <a:tailEnd/>
          </a:ln>
        </p:spPr>
        <p:txBody>
          <a:bodyPr>
            <a:spAutoFit/>
          </a:bodyPr>
          <a:lstStyle/>
          <a:p>
            <a:pPr algn="ctr"/>
            <a:r>
              <a:rPr lang="en-US" sz="3600" b="1" dirty="0" smtClean="0">
                <a:solidFill>
                  <a:srgbClr val="FF0000"/>
                </a:solidFill>
                <a:latin typeface="Arial" charset="0"/>
                <a:ea typeface="Times New Roman" pitchFamily="18" charset="0"/>
              </a:rPr>
              <a:t>Piaget’s Theory of </a:t>
            </a:r>
            <a:r>
              <a:rPr lang="en-US" sz="3600" b="1" smtClean="0">
                <a:solidFill>
                  <a:srgbClr val="FF0000"/>
                </a:solidFill>
                <a:latin typeface="Arial" charset="0"/>
                <a:ea typeface="Times New Roman" pitchFamily="18" charset="0"/>
              </a:rPr>
              <a:t>Moral Development (part-1)</a:t>
            </a:r>
            <a:endParaRPr lang="en-US" sz="3600" b="1" dirty="0">
              <a:solidFill>
                <a:srgbClr val="FF0000"/>
              </a:solidFill>
              <a:latin typeface="Arial" charset="0"/>
              <a:ea typeface="Times New Roman" pitchFamily="18" charset="0"/>
            </a:endParaRPr>
          </a:p>
        </p:txBody>
      </p:sp>
      <p:pic>
        <p:nvPicPr>
          <p:cNvPr id="3075" name="Picture 3" descr="C:\Users\Dr.Priyanka\Desktop\download.jpg"/>
          <p:cNvPicPr>
            <a:picLocks noChangeAspect="1" noChangeArrowheads="1"/>
          </p:cNvPicPr>
          <p:nvPr/>
        </p:nvPicPr>
        <p:blipFill>
          <a:blip r:embed="rId2"/>
          <a:srcRect/>
          <a:stretch>
            <a:fillRect/>
          </a:stretch>
        </p:blipFill>
        <p:spPr bwMode="auto">
          <a:xfrm>
            <a:off x="3048000" y="1219200"/>
            <a:ext cx="3138487" cy="2133600"/>
          </a:xfrm>
          <a:prstGeom prst="rect">
            <a:avLst/>
          </a:prstGeom>
          <a:noFill/>
          <a:ln w="9525">
            <a:noFill/>
            <a:miter lim="800000"/>
            <a:headEnd/>
            <a:tailEnd/>
          </a:ln>
        </p:spPr>
      </p:pic>
      <p:sp>
        <p:nvSpPr>
          <p:cNvPr id="3076" name="TextBox 3"/>
          <p:cNvSpPr txBox="1">
            <a:spLocks noChangeArrowheads="1"/>
          </p:cNvSpPr>
          <p:nvPr/>
        </p:nvSpPr>
        <p:spPr bwMode="auto">
          <a:xfrm>
            <a:off x="457200" y="3505200"/>
            <a:ext cx="8305800" cy="3170099"/>
          </a:xfrm>
          <a:prstGeom prst="rect">
            <a:avLst/>
          </a:prstGeom>
          <a:noFill/>
          <a:ln w="9525">
            <a:noFill/>
            <a:miter lim="800000"/>
            <a:headEnd/>
            <a:tailEnd/>
          </a:ln>
        </p:spPr>
        <p:txBody>
          <a:bodyPr wrap="square">
            <a:spAutoFit/>
          </a:bodyPr>
          <a:lstStyle/>
          <a:p>
            <a:pPr algn="ctr"/>
            <a:r>
              <a:rPr lang="en-US" sz="2000" b="1" dirty="0" smtClean="0">
                <a:solidFill>
                  <a:srgbClr val="0070C0"/>
                </a:solidFill>
              </a:rPr>
              <a:t>PGDCP; SEMESTER- II</a:t>
            </a:r>
          </a:p>
          <a:p>
            <a:pPr algn="ctr"/>
            <a:r>
              <a:rPr lang="en-US" sz="2000" b="1" dirty="0" smtClean="0">
                <a:solidFill>
                  <a:srgbClr val="0070C0"/>
                </a:solidFill>
              </a:rPr>
              <a:t>COURSE: Life Span</a:t>
            </a:r>
            <a:endParaRPr lang="en-US" sz="2000" b="1" dirty="0">
              <a:solidFill>
                <a:srgbClr val="0070C0"/>
              </a:solidFill>
            </a:endParaRPr>
          </a:p>
          <a:p>
            <a:pPr algn="ctr"/>
            <a:r>
              <a:rPr lang="en-US" sz="2000" b="1" dirty="0">
                <a:solidFill>
                  <a:srgbClr val="0070C0"/>
                </a:solidFill>
              </a:rPr>
              <a:t> Paper </a:t>
            </a:r>
            <a:r>
              <a:rPr lang="en-US" sz="2000" b="1" dirty="0" smtClean="0">
                <a:solidFill>
                  <a:srgbClr val="0070C0"/>
                </a:solidFill>
              </a:rPr>
              <a:t>VI ; </a:t>
            </a:r>
            <a:r>
              <a:rPr lang="en-US" sz="2000" b="1" dirty="0">
                <a:solidFill>
                  <a:srgbClr val="0070C0"/>
                </a:solidFill>
              </a:rPr>
              <a:t>Unit </a:t>
            </a:r>
            <a:r>
              <a:rPr lang="en-US" sz="2000" b="1" dirty="0" smtClean="0">
                <a:solidFill>
                  <a:srgbClr val="0070C0"/>
                </a:solidFill>
              </a:rPr>
              <a:t>IV</a:t>
            </a:r>
            <a:endParaRPr lang="en-US" sz="2000" b="1" dirty="0">
              <a:solidFill>
                <a:srgbClr val="0070C0"/>
              </a:solidFill>
            </a:endParaRPr>
          </a:p>
          <a:p>
            <a:pPr algn="ctr"/>
            <a:r>
              <a:rPr lang="en-US" sz="2000" b="1" dirty="0">
                <a:solidFill>
                  <a:schemeClr val="accent1"/>
                </a:solidFill>
              </a:rPr>
              <a:t>By</a:t>
            </a:r>
          </a:p>
          <a:p>
            <a:pPr algn="ctr"/>
            <a:r>
              <a:rPr lang="en-US" sz="2000" b="1" dirty="0">
                <a:solidFill>
                  <a:schemeClr val="accent1"/>
                </a:solidFill>
              </a:rPr>
              <a:t>Dr. </a:t>
            </a:r>
            <a:r>
              <a:rPr lang="en-US" sz="2000" b="1" dirty="0" err="1" smtClean="0">
                <a:solidFill>
                  <a:schemeClr val="accent1"/>
                </a:solidFill>
              </a:rPr>
              <a:t>Priyamvada</a:t>
            </a:r>
            <a:endParaRPr lang="en-US" sz="2000" b="1" dirty="0">
              <a:solidFill>
                <a:schemeClr val="accent1"/>
              </a:solidFill>
            </a:endParaRPr>
          </a:p>
          <a:p>
            <a:pPr algn="ctr"/>
            <a:r>
              <a:rPr lang="en-US" sz="2000" b="1" dirty="0" smtClean="0">
                <a:solidFill>
                  <a:srgbClr val="0070C0"/>
                </a:solidFill>
              </a:rPr>
              <a:t>Part Time/Guest Faculty</a:t>
            </a:r>
            <a:endParaRPr lang="en-US" sz="2000" b="1" dirty="0">
              <a:solidFill>
                <a:srgbClr val="0070C0"/>
              </a:solidFill>
            </a:endParaRPr>
          </a:p>
          <a:p>
            <a:pPr algn="ctr"/>
            <a:r>
              <a:rPr lang="en-US" sz="2000" b="1" dirty="0">
                <a:solidFill>
                  <a:srgbClr val="0070C0"/>
                </a:solidFill>
              </a:rPr>
              <a:t>Institute of Psychological Research and Service</a:t>
            </a:r>
          </a:p>
          <a:p>
            <a:pPr algn="ctr"/>
            <a:r>
              <a:rPr lang="en-US" sz="2000" b="1" dirty="0">
                <a:solidFill>
                  <a:srgbClr val="0070C0"/>
                </a:solidFill>
              </a:rPr>
              <a:t>Patna </a:t>
            </a:r>
            <a:r>
              <a:rPr lang="en-US" sz="2000" b="1" dirty="0" smtClean="0">
                <a:solidFill>
                  <a:srgbClr val="0070C0"/>
                </a:solidFill>
              </a:rPr>
              <a:t>University</a:t>
            </a:r>
          </a:p>
          <a:p>
            <a:pPr algn="ctr"/>
            <a:r>
              <a:rPr lang="en-US" sz="2000" b="1" dirty="0" smtClean="0">
                <a:solidFill>
                  <a:srgbClr val="0070C0"/>
                </a:solidFill>
                <a:hlinkClick r:id="rId3"/>
              </a:rPr>
              <a:t>Email-priyamvadapreet@gmail.com</a:t>
            </a:r>
            <a:endParaRPr lang="en-US" sz="2000" b="1" dirty="0" smtClean="0">
              <a:solidFill>
                <a:srgbClr val="0070C0"/>
              </a:solidFill>
            </a:endParaRPr>
          </a:p>
          <a:p>
            <a:pPr algn="ctr"/>
            <a:r>
              <a:rPr lang="en-US" sz="2000" b="1" dirty="0" smtClean="0">
                <a:solidFill>
                  <a:srgbClr val="0070C0"/>
                </a:solidFill>
              </a:rPr>
              <a:t>Contact-9693299059</a:t>
            </a:r>
            <a:endParaRPr lang="en-IN" sz="2000" b="1" dirty="0">
              <a:solidFill>
                <a:srgbClr val="0070C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92162"/>
          </a:xfrm>
        </p:spPr>
        <p:txBody>
          <a:bodyPr>
            <a:normAutofit/>
          </a:bodyPr>
          <a:lstStyle/>
          <a:p>
            <a:pPr algn="ctr"/>
            <a:r>
              <a:rPr lang="en-US" sz="3600" b="1" u="sng" dirty="0" smtClean="0">
                <a:solidFill>
                  <a:srgbClr val="C00000"/>
                </a:solidFill>
              </a:rPr>
              <a:t>JEAN PIAGET</a:t>
            </a:r>
            <a:endParaRPr lang="en-US" sz="3600" b="1" u="sng" dirty="0">
              <a:solidFill>
                <a:srgbClr val="C00000"/>
              </a:solidFill>
            </a:endParaRPr>
          </a:p>
        </p:txBody>
      </p:sp>
      <p:sp>
        <p:nvSpPr>
          <p:cNvPr id="3" name="Content Placeholder 2"/>
          <p:cNvSpPr>
            <a:spLocks noGrp="1"/>
          </p:cNvSpPr>
          <p:nvPr>
            <p:ph sz="quarter" idx="1"/>
          </p:nvPr>
        </p:nvSpPr>
        <p:spPr>
          <a:xfrm>
            <a:off x="457200" y="1447800"/>
            <a:ext cx="5334000" cy="5029200"/>
          </a:xfrm>
        </p:spPr>
        <p:txBody>
          <a:bodyPr>
            <a:normAutofit/>
          </a:bodyPr>
          <a:lstStyle/>
          <a:p>
            <a:r>
              <a:rPr lang="en-US" dirty="0" smtClean="0"/>
              <a:t>Piaget was born on 9 August1896 in Switzerland the oldest son of Arthur Piaget. He was Swizz Psychologist worked specially for children and for their education. His well known theories are theory of cognitive development and genetic epistemology. He died on 16 </a:t>
            </a:r>
            <a:r>
              <a:rPr lang="en-US" dirty="0" err="1" smtClean="0"/>
              <a:t>sept</a:t>
            </a:r>
            <a:r>
              <a:rPr lang="en-US" dirty="0" smtClean="0"/>
              <a:t> 1980.</a:t>
            </a:r>
          </a:p>
          <a:p>
            <a:r>
              <a:rPr lang="en-US" dirty="0" smtClean="0"/>
              <a:t>One of the main theory the theory of moral development is the important one for child’s cognitive development. </a:t>
            </a:r>
            <a:endParaRPr lang="en-US" dirty="0"/>
          </a:p>
        </p:txBody>
      </p:sp>
      <p:pic>
        <p:nvPicPr>
          <p:cNvPr id="5" name="Picture 2" descr="C:\Users\ABHAY LORA\Downloads\Jean_Piaget_in_Ann_Arbor.png"/>
          <p:cNvPicPr>
            <a:picLocks noGrp="1" noChangeAspect="1" noChangeArrowheads="1"/>
          </p:cNvPicPr>
          <p:nvPr>
            <p:ph sz="quarter" idx="2"/>
          </p:nvPr>
        </p:nvPicPr>
        <p:blipFill>
          <a:blip r:embed="rId2"/>
          <a:stretch>
            <a:fillRect/>
          </a:stretch>
        </p:blipFill>
        <p:spPr>
          <a:xfrm>
            <a:off x="6096000" y="1524000"/>
            <a:ext cx="2731151" cy="45720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Piaget's Theory of Moral Development</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t> While both Freud and Skinner focused on the external forces that bear on morality (parents in the case of Freud, and behavioral contingencies in the case of Skinner), </a:t>
            </a:r>
            <a:r>
              <a:rPr lang="en-US" dirty="0" smtClean="0">
                <a:hlinkClick r:id="rId2" tooltip="Jean Piaget"/>
              </a:rPr>
              <a:t>Jean Piaget</a:t>
            </a:r>
            <a:r>
              <a:rPr lang="en-US" dirty="0" smtClean="0"/>
              <a:t> (1965) focused on the individual's construction, construal, and interpretation of morality from a social-cognitive and social-emotional perspective.</a:t>
            </a:r>
            <a:r>
              <a:rPr lang="en-US" baseline="30000" dirty="0" smtClean="0">
                <a:hlinkClick r:id="rId3"/>
              </a:rPr>
              <a:t>[3]</a:t>
            </a:r>
            <a:endParaRPr lang="en-US" baseline="30000" dirty="0" smtClean="0"/>
          </a:p>
          <a:p>
            <a:r>
              <a:rPr lang="en-US" dirty="0" smtClean="0"/>
              <a:t> </a:t>
            </a:r>
            <a:r>
              <a:rPr lang="en-US" dirty="0" smtClean="0">
                <a:solidFill>
                  <a:srgbClr val="C00000"/>
                </a:solidFill>
              </a:rPr>
              <a:t>To understand adult morality, Piaget believed that it was necessary to study both how morality manifests in the child's world as well as the factors that contribute to the emergence of central moral concepts such as welfare, justice, and rights</a:t>
            </a:r>
            <a:r>
              <a:rPr lang="en-US" dirty="0" smtClean="0"/>
              <a:t>.</a:t>
            </a:r>
          </a:p>
          <a:p>
            <a:r>
              <a:rPr lang="en-US" dirty="0" smtClean="0"/>
              <a:t> Interviewing children using the Clinical Interview Method, Piaget (1965) found that young children were focused on authority mandates, and that with age children become autonomous, evaluating actions from a set of independent principles of morality. Piaget characterizes the development of morality of children through observing children while playing games to see if rules are followed.</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Piaget’s Theory of Moral Development</a:t>
            </a:r>
            <a:br>
              <a:rPr lang="en-US" b="1" dirty="0" smtClean="0"/>
            </a:br>
            <a:endParaRPr lang="en-US" dirty="0"/>
          </a:p>
        </p:txBody>
      </p:sp>
      <p:sp>
        <p:nvSpPr>
          <p:cNvPr id="3" name="Content Placeholder 2"/>
          <p:cNvSpPr>
            <a:spLocks noGrp="1"/>
          </p:cNvSpPr>
          <p:nvPr>
            <p:ph sz="quarter" idx="1"/>
          </p:nvPr>
        </p:nvSpPr>
        <p:spPr>
          <a:xfrm>
            <a:off x="457200" y="1066800"/>
            <a:ext cx="7467600" cy="5407152"/>
          </a:xfrm>
        </p:spPr>
        <p:txBody>
          <a:bodyPr>
            <a:normAutofit/>
          </a:bodyPr>
          <a:lstStyle/>
          <a:p>
            <a:pPr algn="just">
              <a:buNone/>
            </a:pPr>
            <a:r>
              <a:rPr lang="en-US" dirty="0" smtClean="0"/>
              <a:t>	Piaget’s (1932/1965) early work on children’s moral judgments focused on two aspects of moral reasoning: respect for rules and conceptions of justice. He studied developing respect for rules by playing marbles with Swiss children between ages 5 and 13. As they played, Piaget asked questions such as-</a:t>
            </a:r>
          </a:p>
          <a:p>
            <a:pPr algn="just">
              <a:buNone/>
            </a:pPr>
            <a:r>
              <a:rPr lang="en-US" b="1" dirty="0" smtClean="0">
                <a:solidFill>
                  <a:srgbClr val="FF0000"/>
                </a:solidFill>
              </a:rPr>
              <a:t>Where do these rules come from?</a:t>
            </a:r>
          </a:p>
          <a:p>
            <a:pPr algn="just">
              <a:buNone/>
            </a:pPr>
            <a:r>
              <a:rPr lang="en-US" b="1" dirty="0" smtClean="0">
                <a:solidFill>
                  <a:srgbClr val="FF0000"/>
                </a:solidFill>
              </a:rPr>
              <a:t>Must everyone obey a rule? </a:t>
            </a:r>
          </a:p>
          <a:p>
            <a:pPr algn="just">
              <a:buNone/>
            </a:pPr>
            <a:r>
              <a:rPr lang="en-US" b="1" dirty="0" smtClean="0">
                <a:solidFill>
                  <a:srgbClr val="FF0000"/>
                </a:solidFill>
              </a:rPr>
              <a:t>Can these rules be changed?</a:t>
            </a:r>
          </a:p>
          <a:p>
            <a:pPr algn="just">
              <a:buNone/>
            </a:pPr>
            <a:r>
              <a:rPr lang="en-US" dirty="0" smtClean="0">
                <a:solidFill>
                  <a:srgbClr val="0070C0"/>
                </a:solidFill>
              </a:rPr>
              <a:t> </a:t>
            </a:r>
            <a:r>
              <a:rPr lang="en-US" dirty="0" smtClean="0"/>
              <a:t>To study children’s conceptions of justice, Piaget gave them moral-decision stories to ponder. Here is one example:-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7467600" cy="944562"/>
          </a:xfrm>
        </p:spPr>
        <p:txBody>
          <a:bodyPr>
            <a:normAutofit/>
          </a:bodyPr>
          <a:lstStyle/>
          <a:p>
            <a:pPr algn="ctr"/>
            <a:r>
              <a:rPr lang="en-US" sz="3600" b="1" dirty="0" smtClean="0">
                <a:solidFill>
                  <a:schemeClr val="accent3"/>
                </a:solidFill>
              </a:rPr>
              <a:t>Piaget’s Stories </a:t>
            </a:r>
            <a:endParaRPr lang="en-US" sz="3600" b="1" dirty="0">
              <a:solidFill>
                <a:schemeClr val="accent3"/>
              </a:solidFill>
            </a:endParaRPr>
          </a:p>
        </p:txBody>
      </p:sp>
      <p:sp>
        <p:nvSpPr>
          <p:cNvPr id="3" name="Content Placeholder 2"/>
          <p:cNvSpPr>
            <a:spLocks noGrp="1"/>
          </p:cNvSpPr>
          <p:nvPr>
            <p:ph sz="quarter" idx="1"/>
          </p:nvPr>
        </p:nvSpPr>
        <p:spPr/>
        <p:txBody>
          <a:bodyPr numCol="1">
            <a:normAutofit fontScale="85000" lnSpcReduction="20000"/>
          </a:bodyPr>
          <a:lstStyle/>
          <a:p>
            <a:pPr algn="ctr">
              <a:buNone/>
            </a:pPr>
            <a:r>
              <a:rPr lang="en-US" b="1" dirty="0" smtClean="0">
                <a:solidFill>
                  <a:srgbClr val="FF0000"/>
                </a:solidFill>
              </a:rPr>
              <a:t>Story A</a:t>
            </a:r>
            <a:r>
              <a:rPr lang="en-US" i="1" dirty="0" smtClean="0">
                <a:solidFill>
                  <a:srgbClr val="FF0000"/>
                </a:solidFill>
              </a:rPr>
              <a:t>.      </a:t>
            </a:r>
            <a:r>
              <a:rPr lang="en-US" i="1" dirty="0" smtClean="0"/>
              <a:t>                                </a:t>
            </a:r>
          </a:p>
          <a:p>
            <a:pPr>
              <a:buNone/>
            </a:pPr>
            <a:r>
              <a:rPr lang="en-US" dirty="0" smtClean="0"/>
              <a:t>	A little boy who is called John is in his room. He is called to dinner. He goes into the dining room. But behind the door there was a chair, and on the chair there was a tray with 15 cups on it. John couldn’t have known that there was all this behind the door. He goes in, the door knocks against the tray, bang go the 15 cups, and they all get broken.</a:t>
            </a:r>
            <a:r>
              <a:rPr lang="en-US" i="1" dirty="0" smtClean="0"/>
              <a:t> </a:t>
            </a:r>
          </a:p>
          <a:p>
            <a:pPr>
              <a:buNone/>
            </a:pPr>
            <a:r>
              <a:rPr lang="en-US" i="1" dirty="0" smtClean="0"/>
              <a:t>                                                               </a:t>
            </a:r>
          </a:p>
          <a:p>
            <a:pPr>
              <a:buNone/>
            </a:pPr>
            <a:endParaRPr lang="en-US" i="1" dirty="0" smtClean="0"/>
          </a:p>
        </p:txBody>
      </p:sp>
      <p:sp>
        <p:nvSpPr>
          <p:cNvPr id="5" name="Content Placeholder 4"/>
          <p:cNvSpPr>
            <a:spLocks noGrp="1"/>
          </p:cNvSpPr>
          <p:nvPr>
            <p:ph sz="quarter" idx="2"/>
          </p:nvPr>
        </p:nvSpPr>
        <p:spPr/>
        <p:txBody>
          <a:bodyPr>
            <a:normAutofit fontScale="85000" lnSpcReduction="20000"/>
          </a:bodyPr>
          <a:lstStyle/>
          <a:p>
            <a:pPr algn="ctr">
              <a:buNone/>
            </a:pPr>
            <a:r>
              <a:rPr lang="en-US" b="1" dirty="0" smtClean="0">
                <a:solidFill>
                  <a:srgbClr val="FF0000"/>
                </a:solidFill>
              </a:rPr>
              <a:t>Story B.</a:t>
            </a:r>
          </a:p>
          <a:p>
            <a:pPr>
              <a:buNone/>
            </a:pPr>
            <a:r>
              <a:rPr lang="en-US" dirty="0" smtClean="0"/>
              <a:t> 	Once there was a little boy whose name was Henry. One day when his mother was out he tried to reach some jam in the cupboard. He climbed onto a chair and stretched out his arm. But the jam was too high up, and he couldn’t reach it. . . . While he was trying to get it, he knocked over a cup. The cup fell down and broke. (Piaget, 1932/1965, p. 122)</a:t>
            </a:r>
          </a:p>
          <a:p>
            <a:pPr>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chemeClr val="accent3"/>
                </a:solidFill>
              </a:rPr>
              <a:t>Piaget’s Theory of Moral Development</a:t>
            </a:r>
            <a:endParaRPr lang="en-US" b="1" dirty="0">
              <a:solidFill>
                <a:schemeClr val="accent3"/>
              </a:solidFill>
            </a:endParaRPr>
          </a:p>
        </p:txBody>
      </p:sp>
      <p:sp>
        <p:nvSpPr>
          <p:cNvPr id="3" name="Content Placeholder 2"/>
          <p:cNvSpPr>
            <a:spLocks noGrp="1"/>
          </p:cNvSpPr>
          <p:nvPr>
            <p:ph sz="quarter" idx="1"/>
          </p:nvPr>
        </p:nvSpPr>
        <p:spPr/>
        <p:txBody>
          <a:bodyPr/>
          <a:lstStyle/>
          <a:p>
            <a:pPr>
              <a:buNone/>
            </a:pPr>
            <a:r>
              <a:rPr lang="en-US" dirty="0" smtClean="0"/>
              <a:t>	Having heard the stories, participants were asked such questions as “</a:t>
            </a:r>
          </a:p>
          <a:p>
            <a:pPr>
              <a:buNone/>
            </a:pPr>
            <a:r>
              <a:rPr lang="en-US" b="1" dirty="0" smtClean="0">
                <a:solidFill>
                  <a:srgbClr val="FF0000"/>
                </a:solidFill>
              </a:rPr>
              <a:t>Which child is naughtier? </a:t>
            </a:r>
          </a:p>
          <a:p>
            <a:pPr>
              <a:buNone/>
            </a:pPr>
            <a:r>
              <a:rPr lang="en-US" b="1" dirty="0" smtClean="0">
                <a:solidFill>
                  <a:srgbClr val="FF0000"/>
                </a:solidFill>
              </a:rPr>
              <a:t>Why?  and </a:t>
            </a:r>
          </a:p>
          <a:p>
            <a:pPr>
              <a:buNone/>
            </a:pPr>
            <a:r>
              <a:rPr lang="en-US" b="1" dirty="0" smtClean="0">
                <a:solidFill>
                  <a:srgbClr val="FF0000"/>
                </a:solidFill>
              </a:rPr>
              <a:t>How should the naughtier child be punished?</a:t>
            </a:r>
          </a:p>
          <a:p>
            <a:pPr>
              <a:buNone/>
            </a:pPr>
            <a:r>
              <a:rPr lang="en-US" dirty="0" smtClean="0"/>
              <a:t> 	Using these research techniques, Piaget formulated a stage theory of moral development that includes a </a:t>
            </a:r>
            <a:r>
              <a:rPr lang="en-US" dirty="0" err="1" smtClean="0"/>
              <a:t>premoral</a:t>
            </a:r>
            <a:r>
              <a:rPr lang="en-US" dirty="0" smtClean="0"/>
              <a:t> period and two moral stages.</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piagets-theory-of-moral-development-2-638.jpg"/>
          <p:cNvPicPr>
            <a:picLocks noGrp="1" noChangeAspect="1" noChangeArrowheads="1"/>
          </p:cNvPicPr>
          <p:nvPr>
            <p:ph sz="quarter" idx="1"/>
          </p:nvPr>
        </p:nvPicPr>
        <p:blipFill>
          <a:blip r:embed="rId2"/>
          <a:srcRect/>
          <a:stretch>
            <a:fillRect/>
          </a:stretch>
        </p:blipFill>
        <p:spPr bwMode="auto">
          <a:xfrm>
            <a:off x="228600" y="0"/>
            <a:ext cx="8915400" cy="685799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a:spLocks noGrp="1"/>
          </p:cNvSpPr>
          <p:nvPr>
            <p:ph sz="quarter" idx="1"/>
          </p:nvPr>
        </p:nvSpPr>
        <p:spPr>
          <a:xfrm>
            <a:off x="457200" y="609600"/>
            <a:ext cx="8001000" cy="5864352"/>
          </a:xfrm>
        </p:spPr>
        <p:txBody>
          <a:bodyPr/>
          <a:lstStyle/>
          <a:p>
            <a:pPr>
              <a:buNone/>
            </a:pPr>
            <a:r>
              <a:rPr lang="en-US" dirty="0" smtClean="0"/>
              <a:t>References</a:t>
            </a:r>
          </a:p>
          <a:p>
            <a:pPr>
              <a:buFont typeface="Wingdings" pitchFamily="2" charset="2"/>
              <a:buChar char="Ø"/>
            </a:pPr>
            <a:r>
              <a:rPr lang="en-US" dirty="0" smtClean="0"/>
              <a:t>Shaffer. David. R., and </a:t>
            </a:r>
            <a:r>
              <a:rPr lang="en-US" dirty="0" err="1" smtClean="0"/>
              <a:t>Kipp</a:t>
            </a:r>
            <a:r>
              <a:rPr lang="en-US" dirty="0" smtClean="0"/>
              <a:t>. Katherine., Developmental Psychology, Childhood and adolescence, 8</a:t>
            </a:r>
            <a:r>
              <a:rPr lang="en-US" baseline="30000" dirty="0" smtClean="0"/>
              <a:t>th</a:t>
            </a:r>
            <a:r>
              <a:rPr lang="en-US" dirty="0" smtClean="0"/>
              <a:t> edition, </a:t>
            </a:r>
            <a:r>
              <a:rPr lang="en-US" i="1" dirty="0" smtClean="0"/>
              <a:t>Wadsworth </a:t>
            </a:r>
            <a:r>
              <a:rPr lang="en-US" i="1" dirty="0" err="1" smtClean="0"/>
              <a:t>cengage</a:t>
            </a:r>
            <a:r>
              <a:rPr lang="en-US" i="1" dirty="0" smtClean="0"/>
              <a:t> learning.</a:t>
            </a:r>
          </a:p>
          <a:p>
            <a:pPr>
              <a:buFont typeface="Wingdings" pitchFamily="2" charset="2"/>
              <a:buChar char="Ø"/>
            </a:pPr>
            <a:r>
              <a:rPr lang="en-US" smtClean="0"/>
              <a:t>Google </a:t>
            </a:r>
            <a:r>
              <a:rPr lang="en-US" dirty="0" smtClean="0"/>
              <a:t>images and Google search</a:t>
            </a:r>
            <a:endParaRPr lang="en-US" sz="7200" b="1" dirty="0" smtClean="0">
              <a:solidFill>
                <a:srgbClr val="FF0066"/>
              </a:solidFill>
            </a:endParaRPr>
          </a:p>
          <a:p>
            <a:pPr algn="ctr">
              <a:buFont typeface="Wingdings 2" pitchFamily="18" charset="2"/>
              <a:buNone/>
            </a:pPr>
            <a:endParaRPr lang="en-US" sz="7200" b="1" dirty="0" smtClean="0">
              <a:solidFill>
                <a:srgbClr val="FF0066"/>
              </a:solidFill>
            </a:endParaRPr>
          </a:p>
          <a:p>
            <a:pPr algn="ctr">
              <a:buFont typeface="Wingdings 2" pitchFamily="18" charset="2"/>
              <a:buNone/>
            </a:pPr>
            <a:r>
              <a:rPr lang="en-US" sz="7200" b="1" dirty="0" smtClean="0">
                <a:solidFill>
                  <a:srgbClr val="FF0066"/>
                </a:solidFill>
              </a:rPr>
              <a:t>Thank </a:t>
            </a:r>
            <a:r>
              <a:rPr lang="en-US" sz="7200" b="1" dirty="0" smtClean="0">
                <a:solidFill>
                  <a:srgbClr val="FF0066"/>
                </a:solidFill>
              </a:rPr>
              <a:t>you</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280</TotalTime>
  <Words>165</Words>
  <Application>Microsoft Office PowerPoint</Application>
  <PresentationFormat>On-screen Show (4:3)</PresentationFormat>
  <Paragraphs>41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Oriel</vt:lpstr>
      <vt:lpstr>Slide 1</vt:lpstr>
      <vt:lpstr>JEAN PIAGET</vt:lpstr>
      <vt:lpstr>Piaget's Theory of Moral Development</vt:lpstr>
      <vt:lpstr>Piaget’s Theory of Moral Development </vt:lpstr>
      <vt:lpstr>Piaget’s Stories </vt:lpstr>
      <vt:lpstr>Piaget’s Theory of Moral Development</vt:lpstr>
      <vt:lpstr>Slide 7</vt:lpstr>
      <vt:lpstr>Slide 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Moral development</dc:title>
  <dc:creator>DDS</dc:creator>
  <cp:lastModifiedBy>Vishal</cp:lastModifiedBy>
  <cp:revision>76</cp:revision>
  <dcterms:created xsi:type="dcterms:W3CDTF">2006-08-16T00:00:00Z</dcterms:created>
  <dcterms:modified xsi:type="dcterms:W3CDTF">2020-04-07T18:09:07Z</dcterms:modified>
</cp:coreProperties>
</file>